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56" r:id="rId5"/>
    <p:sldId id="259" r:id="rId6"/>
    <p:sldId id="260" r:id="rId7"/>
    <p:sldId id="261" r:id="rId8"/>
    <p:sldId id="262" r:id="rId9"/>
    <p:sldId id="265" r:id="rId10"/>
    <p:sldId id="263" r:id="rId11"/>
    <p:sldId id="275" r:id="rId12"/>
    <p:sldId id="272" r:id="rId13"/>
    <p:sldId id="274" r:id="rId14"/>
    <p:sldId id="266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1905BF7-BE16-E449-4AAC-CFD1172C1024}" name="Durga Rajarajan" initials="DR" userId="40aaf0c64430c8b1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340"/>
    <a:srgbClr val="F15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46"/>
    <p:restoredTop sz="94759"/>
  </p:normalViewPr>
  <p:slideViewPr>
    <p:cSldViewPr snapToGrid="0">
      <p:cViewPr varScale="1">
        <p:scale>
          <a:sx n="112" d="100"/>
          <a:sy n="112" d="100"/>
        </p:scale>
        <p:origin x="3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6171C-6C02-41F2-841A-16E3B7C9FAF6}" type="datetimeFigureOut">
              <a:rPr lang="en-US" smtClean="0"/>
              <a:t>6/25/25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08A04-4F30-4D14-A4A3-903948F178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24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29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76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705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was no pre vs post comparison for BFS due to limits on the length of the combined presurvey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3343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 performance on DFS puzzles in the application was higher than that of BFS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653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010971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35042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156747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512511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225065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96018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5868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7472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98632"/>
            <a:ext cx="5157787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7472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98632"/>
            <a:ext cx="5183188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57654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398965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76832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22383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59678"/>
            <a:ext cx="12192000" cy="5747652"/>
          </a:xfrm>
          <a:prstGeom prst="rect">
            <a:avLst/>
          </a:prstGeom>
          <a:solidFill>
            <a:srgbClr val="0C2340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0" y="6426926"/>
            <a:ext cx="12192000" cy="43107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633549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38592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6420395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3768" y="134212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49AB2-3694-EC44-96CD-D4B4E5998FBA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76" y="192195"/>
            <a:ext cx="3898959" cy="24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5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pdr24.github.io/IntoTheRabbitHole/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-113414" y="-29176"/>
            <a:ext cx="12411431" cy="702632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487581" y="3399824"/>
            <a:ext cx="10399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rgbClr val="F26000"/>
                </a:solidFill>
                <a:latin typeface="Helvetica"/>
                <a:cs typeface="Helvetica"/>
              </a:rPr>
              <a:t>IntoTheRabbitHole</a:t>
            </a:r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: A Web Application for Teaching Middle</a:t>
            </a:r>
          </a:p>
          <a:p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School Students About Search Algorithms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87581" y="5154150"/>
            <a:ext cx="8677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F26000"/>
                </a:solidFill>
                <a:latin typeface="Helvetica"/>
                <a:cs typeface="Helvetica"/>
              </a:rPr>
              <a:t>Pragathi</a:t>
            </a:r>
            <a:r>
              <a:rPr lang="en-US" sz="2400" i="1" dirty="0">
                <a:solidFill>
                  <a:srgbClr val="F26000"/>
                </a:solidFill>
                <a:latin typeface="Helvetica"/>
                <a:cs typeface="Helvetica"/>
              </a:rPr>
              <a:t> Durga Rajarajan, </a:t>
            </a:r>
            <a:r>
              <a:rPr lang="en-US" sz="2400" b="1" i="1" dirty="0">
                <a:solidFill>
                  <a:srgbClr val="F26000"/>
                </a:solidFill>
                <a:latin typeface="Helvetica"/>
                <a:cs typeface="Helvetica"/>
              </a:rPr>
              <a:t>Dr. Fred Martin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698" y="2654394"/>
            <a:ext cx="3624072" cy="658368"/>
          </a:xfrm>
          <a:prstGeom prst="rect">
            <a:avLst/>
          </a:prstGeom>
        </p:spPr>
      </p:pic>
      <p:cxnSp>
        <p:nvCxnSpPr>
          <p:cNvPr id="22" name="Straight Connector 21"/>
          <p:cNvCxnSpPr>
            <a:cxnSpLocks/>
          </p:cNvCxnSpPr>
          <p:nvPr/>
        </p:nvCxnSpPr>
        <p:spPr>
          <a:xfrm>
            <a:off x="1291455" y="2654394"/>
            <a:ext cx="0" cy="2499755"/>
          </a:xfrm>
          <a:prstGeom prst="line">
            <a:avLst/>
          </a:prstGeom>
          <a:ln w="25400">
            <a:solidFill>
              <a:srgbClr val="F15A2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58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E66ED-A6AC-F0B0-769D-7F167322C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41EF-9926-4B8A-8EA1-651E96E7C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(RQ3) How do students compare DFS and BFS after interacting with </a:t>
            </a:r>
            <a:r>
              <a:rPr lang="en-US" sz="3800" dirty="0" err="1"/>
              <a:t>IntoTheRabbitHole</a:t>
            </a:r>
            <a:r>
              <a:rPr lang="en-US" sz="3800" dirty="0"/>
              <a:t>?</a:t>
            </a: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8516C16A-A503-186C-17D2-CA168C2507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12B513-58B1-3B4A-46CA-344FE8CC1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9576867"/>
              </p:ext>
            </p:extLst>
          </p:nvPr>
        </p:nvGraphicFramePr>
        <p:xfrm>
          <a:off x="403921" y="2428378"/>
          <a:ext cx="11568342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3649">
                  <a:extLst>
                    <a:ext uri="{9D8B030D-6E8A-4147-A177-3AD203B41FA5}">
                      <a16:colId xmlns:a16="http://schemas.microsoft.com/office/drawing/2014/main" val="2260606524"/>
                    </a:ext>
                  </a:extLst>
                </a:gridCol>
                <a:gridCol w="811530">
                  <a:extLst>
                    <a:ext uri="{9D8B030D-6E8A-4147-A177-3AD203B41FA5}">
                      <a16:colId xmlns:a16="http://schemas.microsoft.com/office/drawing/2014/main" val="3145784587"/>
                    </a:ext>
                  </a:extLst>
                </a:gridCol>
                <a:gridCol w="7743163">
                  <a:extLst>
                    <a:ext uri="{9D8B030D-6E8A-4147-A177-3AD203B41FA5}">
                      <a16:colId xmlns:a16="http://schemas.microsoft.com/office/drawing/2014/main" val="955702107"/>
                    </a:ext>
                  </a:extLst>
                </a:gridCol>
              </a:tblGrid>
              <a:tr h="5224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Response to Post-survey Multiple Choice Item Comparing DFS and BFS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Open-Ended Response</a:t>
                      </a:r>
                    </a:p>
                    <a:p>
                      <a:pPr algn="ctr"/>
                      <a:r>
                        <a:rPr lang="en-US" dirty="0"/>
                        <a:t>Explaining Their Selection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133504"/>
                  </a:ext>
                </a:extLst>
              </a:tr>
              <a:tr h="52242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It depends on the graph/tunnel system and the location of the 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the path is small, DFS is faster due to it being able to check every corner in the map at a decently fast pace, but  if the maze is big, BFS is faster due to the processes ability to multi-task.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90201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are both equally fast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both complete an equal amount of ground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864180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focuses on one area at a time, meanwhile, BFS kept backtracking.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198263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 believe BFS is faster because you get to check every path efficiently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0730255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759478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DC220B7-C307-6F6B-0267-54D89A7D583C}"/>
              </a:ext>
            </a:extLst>
          </p:cNvPr>
          <p:cNvSpPr txBox="1">
            <a:spLocks/>
          </p:cNvSpPr>
          <p:nvPr/>
        </p:nvSpPr>
        <p:spPr>
          <a:xfrm>
            <a:off x="403921" y="5823065"/>
            <a:ext cx="11568342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Responses on post-survey DFS vs BFS multiple choice item and open-ended explanations.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E8F7D29-5187-1D79-A09A-D117C0B2990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6498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04349-1523-B331-E95B-DFF6B4781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B29A-B734-1819-C184-936BB45AE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D3530-8C0C-61A0-5F49-C6CA58B31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Successful aspects of </a:t>
            </a:r>
            <a:r>
              <a:rPr lang="en-US" sz="2600" dirty="0" err="1"/>
              <a:t>IntoTheRabbitHole</a:t>
            </a:r>
            <a:r>
              <a:rPr lang="en-US" sz="2600" dirty="0"/>
              <a:t>: Interactivity, challenge level, structured guidance</a:t>
            </a:r>
          </a:p>
          <a:p>
            <a:r>
              <a:rPr lang="en-US" sz="2600" dirty="0"/>
              <a:t>Web-based application </a:t>
            </a:r>
            <a:r>
              <a:rPr lang="en-US" sz="2600" dirty="0">
                <a:sym typeface="Wingdings" pitchFamily="2" charset="2"/>
              </a:rPr>
              <a:t> accessible and easy to use</a:t>
            </a:r>
          </a:p>
          <a:p>
            <a:r>
              <a:rPr lang="en-US" sz="2600" dirty="0">
                <a:sym typeface="Wingdings" pitchFamily="2" charset="2"/>
              </a:rPr>
              <a:t>Students better understood DFS</a:t>
            </a:r>
          </a:p>
          <a:p>
            <a:r>
              <a:rPr lang="en-US" sz="2600" dirty="0" err="1">
                <a:sym typeface="Wingdings" pitchFamily="2" charset="2"/>
              </a:rPr>
              <a:t>IntoTheRabbitHole</a:t>
            </a:r>
            <a:r>
              <a:rPr lang="en-US" sz="2600" dirty="0">
                <a:sym typeface="Wingdings" pitchFamily="2" charset="2"/>
              </a:rPr>
              <a:t> is an effective, quick introduction to DFS and BFS</a:t>
            </a:r>
          </a:p>
          <a:p>
            <a:pPr lvl="1"/>
            <a:r>
              <a:rPr lang="en-US" sz="2200" dirty="0">
                <a:sym typeface="Wingdings" pitchFamily="2" charset="2"/>
              </a:rPr>
              <a:t>Students spent an average of 4.82 mins with </a:t>
            </a:r>
            <a:r>
              <a:rPr lang="en-US" sz="2200" dirty="0" err="1">
                <a:sym typeface="Wingdings" pitchFamily="2" charset="2"/>
              </a:rPr>
              <a:t>IntoTheRabbitHole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62AC08C-178D-66F9-D0DA-401165E9B4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1B62660-20E9-6E3D-DEE7-D10079A682A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12</a:t>
            </a:r>
          </a:p>
        </p:txBody>
      </p:sp>
      <p:pic>
        <p:nvPicPr>
          <p:cNvPr id="6" name="Graphic 5" descr="Lightbulb with solid fill">
            <a:extLst>
              <a:ext uri="{FF2B5EF4-FFF2-40B4-BE49-F238E27FC236}">
                <a16:creationId xmlns:a16="http://schemas.microsoft.com/office/drawing/2014/main" id="{72F6FE09-591D-D09D-42CB-AC442F274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1868" y="1878051"/>
            <a:ext cx="3452901" cy="34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50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68AED-B847-1E00-2310-5CA0430B9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57EED-1D62-0C60-6EDD-33BC81D0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Limitations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4C3C-AF33-1D2E-473B-012872272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Canonical DFS and BFS were not shown</a:t>
            </a:r>
          </a:p>
          <a:p>
            <a:r>
              <a:rPr lang="en-US" sz="2600" dirty="0"/>
              <a:t>Limited sample size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Show graphs of varying sizes</a:t>
            </a:r>
          </a:p>
          <a:p>
            <a:r>
              <a:rPr lang="en-US" sz="2600" dirty="0"/>
              <a:t>Introduce canonical DFS and BFS</a:t>
            </a:r>
          </a:p>
          <a:p>
            <a:r>
              <a:rPr lang="en-US" sz="2600" dirty="0"/>
              <a:t>Incorporate pre-survey vs post-survey analysis of BFS as well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B5103DC-E121-678F-A4C4-DB2398A456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94088D0-F41F-71AE-FCD2-95DCF9A8376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13</a:t>
            </a:r>
          </a:p>
        </p:txBody>
      </p:sp>
      <p:pic>
        <p:nvPicPr>
          <p:cNvPr id="6" name="Graphic 5" descr="Future with solid fill">
            <a:extLst>
              <a:ext uri="{FF2B5EF4-FFF2-40B4-BE49-F238E27FC236}">
                <a16:creationId xmlns:a16="http://schemas.microsoft.com/office/drawing/2014/main" id="{33AE7F4D-20E6-6F67-89FF-15BEDBF65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9297" y="2017727"/>
            <a:ext cx="3251503" cy="325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69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61801-3514-BDB6-2A03-FA5A3EB99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3E39C-0DCA-68DB-202B-7B189A8E6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922653"/>
            <a:ext cx="11568343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621E-443D-1419-DF65-0A8E48535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193519"/>
            <a:ext cx="6075955" cy="2949664"/>
          </a:xfrm>
        </p:spPr>
        <p:txBody>
          <a:bodyPr/>
          <a:lstStyle/>
          <a:p>
            <a:r>
              <a:rPr lang="en-US" sz="2600" dirty="0" err="1"/>
              <a:t>IntoTheRabbitHole</a:t>
            </a:r>
            <a:r>
              <a:rPr lang="en-US" sz="2600" dirty="0"/>
              <a:t> - interactive web application for teaching DFS and BFS</a:t>
            </a:r>
          </a:p>
          <a:p>
            <a:r>
              <a:rPr lang="en-US" sz="2600" dirty="0"/>
              <a:t>Evaluated with middle school students</a:t>
            </a:r>
          </a:p>
          <a:p>
            <a:r>
              <a:rPr lang="en-US" sz="2600" dirty="0" err="1"/>
              <a:t>IntoTheRabbitHole</a:t>
            </a:r>
            <a:r>
              <a:rPr lang="en-US" sz="2600" dirty="0"/>
              <a:t> was effective</a:t>
            </a:r>
          </a:p>
          <a:p>
            <a:pPr lvl="1"/>
            <a:r>
              <a:rPr lang="en-US" sz="2200" dirty="0"/>
              <a:t>Especially for DFS</a:t>
            </a:r>
          </a:p>
          <a:p>
            <a:r>
              <a:rPr lang="en-US" sz="2600" dirty="0"/>
              <a:t>Demonstrated the potential of interactive software tools for AI education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666FCA7-6E43-AA4E-EAE4-A58CCFA19B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47B1527B-CC7F-3758-BBC6-2EAE1D1DCF23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14</a:t>
            </a:r>
          </a:p>
        </p:txBody>
      </p:sp>
      <p:pic>
        <p:nvPicPr>
          <p:cNvPr id="10" name="Picture 9" descr="A screenshot of a game&#10;&#10;AI-generated content may be incorrect.">
            <a:extLst>
              <a:ext uri="{FF2B5EF4-FFF2-40B4-BE49-F238E27FC236}">
                <a16:creationId xmlns:a16="http://schemas.microsoft.com/office/drawing/2014/main" id="{1E3D55A0-3EEE-C281-A0CF-DE69D78AC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5210" y="2124939"/>
            <a:ext cx="4220392" cy="390174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766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35D3B-3932-8F57-D0EB-FE012DD79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97CA-8633-396E-6F9C-BBC66C33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5" y="1221625"/>
            <a:ext cx="11429596" cy="1325563"/>
          </a:xfrm>
        </p:spPr>
        <p:txBody>
          <a:bodyPr/>
          <a:lstStyle/>
          <a:p>
            <a:r>
              <a:rPr lang="en-US" sz="54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C85F3-1C6A-4F4A-4D94-E098C873B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3604590"/>
            <a:ext cx="9808994" cy="2531168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600" dirty="0"/>
              <a:t>Acknowledgments</a:t>
            </a:r>
          </a:p>
          <a:p>
            <a:r>
              <a:rPr lang="en-US" sz="1600" dirty="0"/>
              <a:t>We are grateful to Dr. Deepti </a:t>
            </a:r>
            <a:r>
              <a:rPr lang="en-US" sz="1600" dirty="0" err="1"/>
              <a:t>Tagare</a:t>
            </a:r>
            <a:r>
              <a:rPr lang="en-US" sz="1600" dirty="0"/>
              <a:t>, Dr. </a:t>
            </a:r>
            <a:r>
              <a:rPr lang="en-US" sz="1600" dirty="0" err="1"/>
              <a:t>Ismaila</a:t>
            </a:r>
            <a:r>
              <a:rPr lang="en-US" sz="1600" dirty="0"/>
              <a:t> Sanusi, and our peers in the University of Texas at San Antonio’s research course Developing AI Tools for K-12 for their feedback and support</a:t>
            </a:r>
          </a:p>
          <a:p>
            <a:r>
              <a:rPr lang="en-US" sz="1600" dirty="0"/>
              <a:t>We would like to thank the administrators and staff who made the after-school sessions possible. We also thank the students who participated in the study</a:t>
            </a:r>
          </a:p>
          <a:p>
            <a:r>
              <a:rPr lang="en-US" sz="1600" dirty="0"/>
              <a:t>This material is based upon work supported in part by the National Science Foundation under Grant IIS-2112633. Any opinions, findings, and conclusions or recommendations expressed in this material are those of the author(s) and do not necessarily reflect the views of the National Science Foundation.</a:t>
            </a:r>
            <a:endParaRPr lang="en-US" sz="1600" dirty="0">
              <a:cs typeface="Arial" panose="020B0604020202020204"/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A06BAAA-00DD-7538-8220-E40FEC2716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12" name="Picture 11" descr="A logo of a globe with a gold cogwheel&#10;&#10;AI-generated content may be incorrect.">
            <a:extLst>
              <a:ext uri="{FF2B5EF4-FFF2-40B4-BE49-F238E27FC236}">
                <a16:creationId xmlns:a16="http://schemas.microsoft.com/office/drawing/2014/main" id="{5FC56BD6-D37B-6D02-85C1-DE5664A94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2524" y="4248830"/>
            <a:ext cx="1325563" cy="1325563"/>
          </a:xfrm>
          <a:prstGeom prst="rect">
            <a:avLst/>
          </a:prstGeom>
        </p:spPr>
      </p:pic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E6F924DE-F522-524E-1116-8A8D6E92CB1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15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6F4454-B62B-6F4A-6656-AA3CC3298345}"/>
              </a:ext>
            </a:extLst>
          </p:cNvPr>
          <p:cNvSpPr txBox="1">
            <a:spLocks/>
          </p:cNvSpPr>
          <p:nvPr/>
        </p:nvSpPr>
        <p:spPr>
          <a:xfrm>
            <a:off x="9506887" y="1272870"/>
            <a:ext cx="2371605" cy="18243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i="1" dirty="0"/>
              <a:t>Access a repository containing the links to the </a:t>
            </a:r>
            <a:r>
              <a:rPr lang="en-US" sz="1800" i="1" dirty="0" err="1"/>
              <a:t>IntoTheRabbitHole</a:t>
            </a:r>
            <a:r>
              <a:rPr lang="en-US" sz="1800" i="1" dirty="0"/>
              <a:t> live deployed version, GitHub repository, and this presentation here. </a:t>
            </a:r>
          </a:p>
        </p:txBody>
      </p:sp>
      <p:pic>
        <p:nvPicPr>
          <p:cNvPr id="9" name="Picture 8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9B9CCEE8-EEFD-6DD8-CCEC-A55E60855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6522" y="1308177"/>
            <a:ext cx="1968093" cy="196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93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151B1-FA29-4E09-A0E1-FA724AE4C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F7753-5E68-4883-BC42-847756A91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4" y="2042643"/>
            <a:ext cx="7011889" cy="3766792"/>
          </a:xfrm>
        </p:spPr>
        <p:txBody>
          <a:bodyPr/>
          <a:lstStyle/>
          <a:p>
            <a:r>
              <a:rPr lang="en-US" sz="2600" dirty="0"/>
              <a:t>K-12 AI literacy is increasingly important</a:t>
            </a:r>
          </a:p>
          <a:p>
            <a:r>
              <a:rPr lang="en-US" sz="2600" dirty="0"/>
              <a:t>Search algorithms education</a:t>
            </a:r>
          </a:p>
          <a:p>
            <a:pPr lvl="1"/>
            <a:r>
              <a:rPr lang="en-US" sz="2200" dirty="0"/>
              <a:t>Fundamental AI concept</a:t>
            </a:r>
          </a:p>
          <a:p>
            <a:pPr lvl="1"/>
            <a:r>
              <a:rPr lang="en-US" sz="2200" dirty="0"/>
              <a:t>Aligns with AI4K12’s Big Idea 2</a:t>
            </a:r>
          </a:p>
          <a:p>
            <a:r>
              <a:rPr lang="en-US" sz="2600" dirty="0"/>
              <a:t>Need for accessible, engaging, and interactive software tools</a:t>
            </a:r>
          </a:p>
          <a:p>
            <a:r>
              <a:rPr lang="en-US" sz="2600" dirty="0" err="1"/>
              <a:t>IntoTheRabbitHole</a:t>
            </a:r>
            <a:endParaRPr lang="en-US" sz="2600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661A5FA-DAF9-1EBD-603E-2AE490EA10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9" name="Picture 8" descr="A circular sign with text and symbols&#10;&#10;AI-generated content may be incorrect.">
            <a:extLst>
              <a:ext uri="{FF2B5EF4-FFF2-40B4-BE49-F238E27FC236}">
                <a16:creationId xmlns:a16="http://schemas.microsoft.com/office/drawing/2014/main" id="{24283537-098F-B8DA-9EB3-A17584A7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148" y="1988862"/>
            <a:ext cx="3236017" cy="3348574"/>
          </a:xfrm>
          <a:prstGeom prst="rect">
            <a:avLst/>
          </a:prstGeom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6385EC3-A0DD-3092-B3D0-3E9FDCC46E8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1319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29804-DA7C-5C92-D211-E045427CD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E97A-72AF-9C4F-F485-45DA20086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623C-1C4D-62B9-66CE-A7A0D8C35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1996923"/>
            <a:ext cx="6773185" cy="3766792"/>
          </a:xfrm>
        </p:spPr>
        <p:txBody>
          <a:bodyPr/>
          <a:lstStyle/>
          <a:p>
            <a:r>
              <a:rPr lang="en-US" sz="2400" dirty="0"/>
              <a:t>(RQ1) Can we develop an engaging and enjoyable web application to teach search algorithms?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(RQ2) Could we find evidence of student learning of Depth First Search and Breadth First Search from using our application?</a:t>
            </a:r>
          </a:p>
          <a:p>
            <a:endParaRPr lang="en-US" sz="2400" dirty="0"/>
          </a:p>
          <a:p>
            <a:r>
              <a:rPr lang="en-US" sz="2400" dirty="0"/>
              <a:t>(RQ3) How do students compare Depth First Search and Breadth First Search after interacting with </a:t>
            </a:r>
            <a:r>
              <a:rPr lang="en-US" sz="2400" dirty="0" err="1"/>
              <a:t>IntoTheRabbitHole</a:t>
            </a:r>
            <a:r>
              <a:rPr lang="en-US" sz="2400" dirty="0"/>
              <a:t>?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8AEA9B0-BA0E-2B04-381A-1503A15C27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A0DC099-0A98-7C84-07C9-FE2E2672AA8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3</a:t>
            </a:r>
          </a:p>
        </p:txBody>
      </p:sp>
      <p:pic>
        <p:nvPicPr>
          <p:cNvPr id="6" name="Picture 5" descr="Magnifying glass and question mark">
            <a:extLst>
              <a:ext uri="{FF2B5EF4-FFF2-40B4-BE49-F238E27FC236}">
                <a16:creationId xmlns:a16="http://schemas.microsoft.com/office/drawing/2014/main" id="{D923C43A-A8F4-DE1D-B54D-47431D0706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9998" r="20002"/>
          <a:stretch/>
        </p:blipFill>
        <p:spPr>
          <a:xfrm>
            <a:off x="7622457" y="2042643"/>
            <a:ext cx="3860696" cy="36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24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95F7A-9A06-7CC0-EC34-76178C51D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E23B5-A596-139C-BADC-C5E4A4878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799209"/>
            <a:ext cx="11568343" cy="1325563"/>
          </a:xfrm>
        </p:spPr>
        <p:txBody>
          <a:bodyPr/>
          <a:lstStyle/>
          <a:p>
            <a:r>
              <a:rPr lang="en-US" dirty="0" err="1">
                <a:hlinkClick r:id="rId2"/>
              </a:rPr>
              <a:t>IntoTheRabbitHole</a:t>
            </a:r>
            <a:r>
              <a:rPr lang="en-US" dirty="0"/>
              <a:t> Tool Design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C65D9E8-464A-E6D3-C85B-BF85B6B37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28404-BC22-69A2-67BE-D7B71E3C1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584" y="5654680"/>
            <a:ext cx="11632832" cy="377324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i="1" dirty="0"/>
              <a:t>User interface – </a:t>
            </a:r>
            <a:r>
              <a:rPr lang="en-US" sz="1800" i="1" dirty="0" err="1"/>
              <a:t>IntoTheRabbitHole</a:t>
            </a:r>
            <a:r>
              <a:rPr lang="en-US" sz="1800" i="1" dirty="0"/>
              <a:t> DFS Puzzle Training Level 1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AC430D7-B98C-8513-4E06-791FE020D54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4</a:t>
            </a:r>
          </a:p>
        </p:txBody>
      </p:sp>
      <p:pic>
        <p:nvPicPr>
          <p:cNvPr id="7" name="Picture 6" descr="A screenshot of a game&#10;&#10;AI-generated content may be incorrect.">
            <a:extLst>
              <a:ext uri="{FF2B5EF4-FFF2-40B4-BE49-F238E27FC236}">
                <a16:creationId xmlns:a16="http://schemas.microsoft.com/office/drawing/2014/main" id="{9A5DC42F-8D72-DFB0-233F-7674AF7EB6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55" r="3305"/>
          <a:stretch/>
        </p:blipFill>
        <p:spPr>
          <a:xfrm>
            <a:off x="310149" y="1763748"/>
            <a:ext cx="11602267" cy="37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20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070DE-7853-445C-65D5-004018D84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30CA-3871-B227-0625-2CD334BFC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Study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C1801-323C-8D82-AC50-376541DC6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6864625" cy="3766792"/>
          </a:xfrm>
        </p:spPr>
        <p:txBody>
          <a:bodyPr/>
          <a:lstStyle/>
          <a:p>
            <a:r>
              <a:rPr lang="en-US" sz="2600" dirty="0"/>
              <a:t>9 AI educational software tools were tested</a:t>
            </a:r>
          </a:p>
          <a:p>
            <a:r>
              <a:rPr lang="en-US" sz="2600" dirty="0"/>
              <a:t>Participants - middle school children</a:t>
            </a:r>
          </a:p>
          <a:p>
            <a:r>
              <a:rPr lang="en-US" sz="2600" dirty="0"/>
              <a:t>Location - STEM Public Charter School</a:t>
            </a:r>
          </a:p>
          <a:p>
            <a:r>
              <a:rPr lang="en-US" sz="2600" dirty="0"/>
              <a:t>Students rotated between the software tools every 8-10 minutes</a:t>
            </a:r>
          </a:p>
          <a:p>
            <a:r>
              <a:rPr lang="en-US" sz="2600" dirty="0"/>
              <a:t>Data collection</a:t>
            </a:r>
          </a:p>
          <a:p>
            <a:pPr lvl="1"/>
            <a:r>
              <a:rPr lang="en-US" sz="2000" dirty="0"/>
              <a:t>Collective pre-survey</a:t>
            </a:r>
          </a:p>
          <a:p>
            <a:pPr lvl="1"/>
            <a:r>
              <a:rPr lang="en-US" sz="2000" dirty="0" err="1"/>
              <a:t>IntoTheRabbitHole</a:t>
            </a:r>
            <a:r>
              <a:rPr lang="en-US" sz="2000" dirty="0"/>
              <a:t> Website Interaction Data</a:t>
            </a:r>
          </a:p>
          <a:p>
            <a:pPr lvl="1"/>
            <a:r>
              <a:rPr lang="en-US" sz="2000" dirty="0"/>
              <a:t>Audio/Screen Activity</a:t>
            </a:r>
          </a:p>
          <a:p>
            <a:pPr lvl="1"/>
            <a:r>
              <a:rPr lang="en-US" sz="2000" dirty="0"/>
              <a:t>Post-survey</a:t>
            </a:r>
            <a:endParaRPr lang="en-US" sz="1600" dirty="0"/>
          </a:p>
          <a:p>
            <a:pPr lvl="2"/>
            <a:endParaRPr lang="en-US" sz="18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F04536F-F987-57E8-000B-69BECB49CB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0191DE7-8AAE-31E5-FEE4-769E6497D71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6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1EF8A2-8A1F-ECD5-9FB7-1C7706CA0D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201" y="2068998"/>
            <a:ext cx="3624649" cy="376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2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1385D-9A45-9022-6546-7F4D8641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396E-A28D-3DA1-4A67-69461721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(RQ1) Can we develop an engaging and enjoyable web application to teach search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4E71B-C33B-7AA6-125C-B3206D685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7216" y="2866490"/>
            <a:ext cx="6255336" cy="3766792"/>
          </a:xfrm>
        </p:spPr>
        <p:txBody>
          <a:bodyPr/>
          <a:lstStyle/>
          <a:p>
            <a:r>
              <a:rPr lang="en-US" sz="2600" dirty="0"/>
              <a:t>Observations</a:t>
            </a:r>
          </a:p>
          <a:p>
            <a:pPr lvl="1"/>
            <a:r>
              <a:rPr lang="en-US" sz="2200" dirty="0"/>
              <a:t>Many students enjoyed the timed challenge level and competed to get the highest score</a:t>
            </a:r>
          </a:p>
          <a:p>
            <a:pPr lvl="1"/>
            <a:r>
              <a:rPr lang="en-US" sz="2200" dirty="0"/>
              <a:t>Some students engaged in discussions on whether DFS or BFS would be more helpful for a lost person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5A3957AB-BD10-F883-5137-3C5636AC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FF133D-2F9E-F862-C128-7694DC1E8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441580"/>
              </p:ext>
            </p:extLst>
          </p:nvPr>
        </p:nvGraphicFramePr>
        <p:xfrm>
          <a:off x="7311164" y="2772866"/>
          <a:ext cx="4053514" cy="2767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624764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 of Students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546102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6560623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85A0E-4103-76B5-A12E-22CE42A5360A}"/>
              </a:ext>
            </a:extLst>
          </p:cNvPr>
          <p:cNvSpPr txBox="1">
            <a:spLocks/>
          </p:cNvSpPr>
          <p:nvPr/>
        </p:nvSpPr>
        <p:spPr>
          <a:xfrm>
            <a:off x="6996839" y="5710824"/>
            <a:ext cx="4682164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On a scale from 1 (least fun) to 5 (most fun), how students rated </a:t>
            </a:r>
            <a:r>
              <a:rPr lang="en-US" sz="1800" i="1" dirty="0" err="1"/>
              <a:t>IntoTheRabbitHole</a:t>
            </a:r>
            <a:endParaRPr lang="en-US" sz="1800" i="1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EBB2D7D-4283-531C-5770-E66F1881E13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9852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861FD-DC90-0A47-62D7-64BAAB7CC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F1BB-7A77-78C3-54C9-C9CB63A8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(RQ2a) Could we find evidence of student</a:t>
            </a:r>
            <a:br>
              <a:rPr lang="en-US" sz="3800" dirty="0"/>
            </a:br>
            <a:r>
              <a:rPr lang="en-US" sz="3800" dirty="0"/>
              <a:t>learning of </a:t>
            </a:r>
            <a:r>
              <a:rPr lang="en-US" sz="3800" b="1" dirty="0"/>
              <a:t>Depth First Search </a:t>
            </a:r>
            <a:r>
              <a:rPr lang="en-US" sz="3800" dirty="0"/>
              <a:t>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B4F223F-D3A0-431D-F787-EA5B039823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CA93C4EE-78AC-9B8B-75A6-AB70C41A6336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BB9B0-D969-9827-496E-22F323482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577" y="2594637"/>
            <a:ext cx="7094845" cy="353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8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CF82-925B-72F7-345D-0A99DE75A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F73BAB7-4D06-B456-89DA-0048F3C44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B4880B8-56BF-33AE-74D0-8D0AEDA33F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1425" y="2954533"/>
            <a:ext cx="4736592" cy="3439049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 err="1"/>
              <a:t>McNemar’s</a:t>
            </a:r>
            <a:r>
              <a:rPr lang="en-US" sz="1800" i="1" dirty="0"/>
              <a:t> Test</a:t>
            </a:r>
          </a:p>
          <a:p>
            <a:r>
              <a:rPr lang="en-US" sz="1800" i="1" dirty="0"/>
              <a:t>p-value = 0.001315</a:t>
            </a:r>
          </a:p>
          <a:p>
            <a:r>
              <a:rPr lang="en-US" sz="1800" i="1" dirty="0"/>
              <a:t>effect size = 23 / 5 = 4.6</a:t>
            </a:r>
          </a:p>
          <a:p>
            <a:r>
              <a:rPr lang="en-US" sz="1800" i="1" dirty="0"/>
              <a:t>Statistically significant difference in proportion of correct answers between the pre-survey and post-survey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707F3FD-EE62-5112-39EF-41734477AB31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8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CB0762-BE5F-3D91-6D43-5775565149B0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(RQ2a) Could we find evidence of student</a:t>
            </a:r>
            <a:br>
              <a:rPr lang="en-US" sz="3800" dirty="0"/>
            </a:br>
            <a:r>
              <a:rPr lang="en-US" sz="3800" dirty="0"/>
              <a:t>learning of </a:t>
            </a:r>
            <a:r>
              <a:rPr lang="en-US" sz="3800" b="1" dirty="0"/>
              <a:t>Depth First Search </a:t>
            </a:r>
            <a:r>
              <a:rPr lang="en-US" sz="3800" dirty="0"/>
              <a:t>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B7C111B-2111-345D-B02E-F4601982E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007402"/>
              </p:ext>
            </p:extLst>
          </p:nvPr>
        </p:nvGraphicFramePr>
        <p:xfrm>
          <a:off x="422910" y="3023113"/>
          <a:ext cx="5932170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Pre-survey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296F51-A274-728A-D0BA-04243D551914}"/>
              </a:ext>
            </a:extLst>
          </p:cNvPr>
          <p:cNvSpPr txBox="1">
            <a:spLocks/>
          </p:cNvSpPr>
          <p:nvPr/>
        </p:nvSpPr>
        <p:spPr>
          <a:xfrm>
            <a:off x="422910" y="4991086"/>
            <a:ext cx="5932170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Results on DFS traversal item on both the pre-survey and post-survey.</a:t>
            </a:r>
          </a:p>
        </p:txBody>
      </p:sp>
    </p:spTree>
    <p:extLst>
      <p:ext uri="{BB962C8B-B14F-4D97-AF65-F5344CB8AC3E}">
        <p14:creationId xmlns:p14="http://schemas.microsoft.com/office/powerpoint/2010/main" val="353263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E1437-8EB5-A897-0681-6C3F0B6DE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0A10A10-5F2C-22AD-E2F6-2E24F437D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8E0BAB9-50F8-C861-183E-5FE5AA91D66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9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336F93-1C38-0B5B-B0AD-F4B0C9177F82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(RQ2b) Could we find evidence of student</a:t>
            </a:r>
            <a:br>
              <a:rPr lang="en-US" sz="3800" dirty="0"/>
            </a:br>
            <a:r>
              <a:rPr lang="en-US" sz="3800" dirty="0"/>
              <a:t>learning of Depth First Search and </a:t>
            </a:r>
            <a:r>
              <a:rPr lang="en-US" sz="3800" b="1" dirty="0"/>
              <a:t>Breadth</a:t>
            </a:r>
            <a:br>
              <a:rPr lang="en-US" sz="3800" b="1" dirty="0"/>
            </a:br>
            <a:r>
              <a:rPr lang="en-US" sz="3800" b="1" dirty="0"/>
              <a:t>First Search</a:t>
            </a:r>
            <a:r>
              <a:rPr lang="en-US" sz="3800" dirty="0"/>
              <a:t>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A353B4-E584-6D55-3B8E-3366117317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251" y="2810781"/>
            <a:ext cx="6300785" cy="2961369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CFBCF35-9AB9-B9BB-C07A-CA8F96522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409"/>
              </p:ext>
            </p:extLst>
          </p:nvPr>
        </p:nvGraphicFramePr>
        <p:xfrm>
          <a:off x="7488781" y="3131876"/>
          <a:ext cx="3880485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E12131B-2DE3-8E47-E03F-3B2F230A487C}"/>
              </a:ext>
            </a:extLst>
          </p:cNvPr>
          <p:cNvSpPr txBox="1">
            <a:spLocks/>
          </p:cNvSpPr>
          <p:nvPr/>
        </p:nvSpPr>
        <p:spPr>
          <a:xfrm>
            <a:off x="7326630" y="5072151"/>
            <a:ext cx="4042636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Performance on post-survey BFS traversal item</a:t>
            </a:r>
          </a:p>
        </p:txBody>
      </p:sp>
    </p:spTree>
    <p:extLst>
      <p:ext uri="{BB962C8B-B14F-4D97-AF65-F5344CB8AC3E}">
        <p14:creationId xmlns:p14="http://schemas.microsoft.com/office/powerpoint/2010/main" val="2256873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194DF8D-65A7-A44D-A948-ECEBC0E10D05}" vid="{508897A3-098B-224C-B9A3-C5B67EC0D0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EB1A569F5B945847AE8D5F41B0AD6" ma:contentTypeVersion="11" ma:contentTypeDescription="Create a new document." ma:contentTypeScope="" ma:versionID="9c69056d383728f70b7631580eebdd0b">
  <xsd:schema xmlns:xsd="http://www.w3.org/2001/XMLSchema" xmlns:xs="http://www.w3.org/2001/XMLSchema" xmlns:p="http://schemas.microsoft.com/office/2006/metadata/properties" xmlns:ns2="009da255-3a39-4c37-a648-a96b0720b977" xmlns:ns3="82fe6e00-d737-49ac-bfae-29e51574dafa" targetNamespace="http://schemas.microsoft.com/office/2006/metadata/properties" ma:root="true" ma:fieldsID="18614deb9be27a0923279a3733a20553" ns2:_="" ns3:_="">
    <xsd:import namespace="009da255-3a39-4c37-a648-a96b0720b977"/>
    <xsd:import namespace="82fe6e00-d737-49ac-bfae-29e51574d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9da255-3a39-4c37-a648-a96b0720b9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fe6e00-d737-49ac-bfae-29e51574daf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CBFB25-C517-45BD-8114-F34765A7FE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617826-DCF2-4AD4-A73E-EC6858BA52C1}">
  <ds:schemaRefs>
    <ds:schemaRef ds:uri="http://purl.org/dc/elements/1.1/"/>
    <ds:schemaRef ds:uri="http://purl.org/dc/dcmitype/"/>
    <ds:schemaRef ds:uri="http://schemas.microsoft.com/office/2006/documentManagement/types"/>
    <ds:schemaRef ds:uri="009da255-3a39-4c37-a648-a96b0720b977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82fe6e00-d737-49ac-bfae-29e51574dafa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E8C6742-B5A0-4174-AB38-8D99B3C75AA4}">
  <ds:schemaRefs>
    <ds:schemaRef ds:uri="009da255-3a39-4c37-a648-a96b0720b977"/>
    <ds:schemaRef ds:uri="82fe6e00-d737-49ac-bfae-29e51574daf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3330</TotalTime>
  <Words>972</Words>
  <Application>Microsoft Macintosh PowerPoint</Application>
  <PresentationFormat>Widescreen</PresentationFormat>
  <Paragraphs>153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</vt:lpstr>
      <vt:lpstr>Wingdings</vt:lpstr>
      <vt:lpstr>Office Theme</vt:lpstr>
      <vt:lpstr>PowerPoint Presentation</vt:lpstr>
      <vt:lpstr>Background</vt:lpstr>
      <vt:lpstr>Research Questions</vt:lpstr>
      <vt:lpstr>IntoTheRabbitHole Tool Design</vt:lpstr>
      <vt:lpstr>Study Design</vt:lpstr>
      <vt:lpstr>Results – (RQ1) Can we develop an engaging and enjoyable web application to teach search algorithms?</vt:lpstr>
      <vt:lpstr>Results – (RQ2a) Could we find evidence of student learning of Depth First Search and Breadth First Search from using our application?  </vt:lpstr>
      <vt:lpstr>PowerPoint Presentation</vt:lpstr>
      <vt:lpstr>PowerPoint Presentation</vt:lpstr>
      <vt:lpstr>Results – (RQ3) How do students compare DFS and BFS after interacting with IntoTheRabbitHole? </vt:lpstr>
      <vt:lpstr>Discussion</vt:lpstr>
      <vt:lpstr>Limitations and Future Work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Law</dc:creator>
  <cp:lastModifiedBy>Durga Rajarajan</cp:lastModifiedBy>
  <cp:revision>18</cp:revision>
  <dcterms:created xsi:type="dcterms:W3CDTF">2022-05-27T14:56:12Z</dcterms:created>
  <dcterms:modified xsi:type="dcterms:W3CDTF">2025-06-27T05:52:05Z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0x010100B5EEB1A569F5B945847AE8D5F41B0AD6</vt:lpwstr>
  </property>
</Properties>
</file>

<file path=docProps/thumbnail.jpeg>
</file>